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4" r:id="rId12"/>
    <p:sldId id="306" r:id="rId13"/>
    <p:sldId id="307" r:id="rId14"/>
    <p:sldId id="308" r:id="rId15"/>
    <p:sldId id="309" r:id="rId16"/>
    <p:sldId id="310" r:id="rId17"/>
    <p:sldId id="312" r:id="rId18"/>
    <p:sldId id="313" r:id="rId19"/>
    <p:sldId id="315" r:id="rId20"/>
    <p:sldId id="316" r:id="rId21"/>
    <p:sldId id="317" r:id="rId22"/>
    <p:sldId id="318" r:id="rId23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BF08"/>
    <a:srgbClr val="FFAC09"/>
    <a:srgbClr val="2DBBC2"/>
    <a:srgbClr val="2DBEC2"/>
    <a:srgbClr val="30C1C4"/>
    <a:srgbClr val="2EB7BB"/>
    <a:srgbClr val="9CCB0D"/>
    <a:srgbClr val="A6D70E"/>
    <a:srgbClr val="8DD705"/>
    <a:srgbClr val="86C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8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fton Morris" userId="9efacd75-f5ce-4cd6-9e94-ef85ee342bd1" providerId="ADAL" clId="{21418DEB-8FC6-4D4F-B7B2-C389CCFDF01D}"/>
    <pc:docChg chg="delSld">
      <pc:chgData name="Clifton Morris" userId="9efacd75-f5ce-4cd6-9e94-ef85ee342bd1" providerId="ADAL" clId="{21418DEB-8FC6-4D4F-B7B2-C389CCFDF01D}" dt="2020-04-07T16:01:51.778" v="6" actId="2696"/>
      <pc:docMkLst>
        <pc:docMk/>
      </pc:docMkLst>
      <pc:sldChg chg="del">
        <pc:chgData name="Clifton Morris" userId="9efacd75-f5ce-4cd6-9e94-ef85ee342bd1" providerId="ADAL" clId="{21418DEB-8FC6-4D4F-B7B2-C389CCFDF01D}" dt="2020-04-07T16:01:51.778" v="6" actId="2696"/>
        <pc:sldMkLst>
          <pc:docMk/>
          <pc:sldMk cId="3609781960" sldId="267"/>
        </pc:sldMkLst>
      </pc:sldChg>
      <pc:sldChg chg="del">
        <pc:chgData name="Clifton Morris" userId="9efacd75-f5ce-4cd6-9e94-ef85ee342bd1" providerId="ADAL" clId="{21418DEB-8FC6-4D4F-B7B2-C389CCFDF01D}" dt="2020-04-07T16:01:14.007" v="2" actId="2696"/>
        <pc:sldMkLst>
          <pc:docMk/>
          <pc:sldMk cId="2017273678" sldId="291"/>
        </pc:sldMkLst>
      </pc:sldChg>
      <pc:sldChg chg="del">
        <pc:chgData name="Clifton Morris" userId="9efacd75-f5ce-4cd6-9e94-ef85ee342bd1" providerId="ADAL" clId="{21418DEB-8FC6-4D4F-B7B2-C389CCFDF01D}" dt="2020-04-07T16:01:17.011" v="3" actId="2696"/>
        <pc:sldMkLst>
          <pc:docMk/>
          <pc:sldMk cId="1498912803" sldId="292"/>
        </pc:sldMkLst>
      </pc:sldChg>
      <pc:sldChg chg="del">
        <pc:chgData name="Clifton Morris" userId="9efacd75-f5ce-4cd6-9e94-ef85ee342bd1" providerId="ADAL" clId="{21418DEB-8FC6-4D4F-B7B2-C389CCFDF01D}" dt="2020-04-07T16:01:07.782" v="0" actId="2696"/>
        <pc:sldMkLst>
          <pc:docMk/>
          <pc:sldMk cId="2474835417" sldId="293"/>
        </pc:sldMkLst>
      </pc:sldChg>
      <pc:sldChg chg="del">
        <pc:chgData name="Clifton Morris" userId="9efacd75-f5ce-4cd6-9e94-ef85ee342bd1" providerId="ADAL" clId="{21418DEB-8FC6-4D4F-B7B2-C389CCFDF01D}" dt="2020-04-07T16:01:11.099" v="1" actId="2696"/>
        <pc:sldMkLst>
          <pc:docMk/>
          <pc:sldMk cId="2466502370" sldId="294"/>
        </pc:sldMkLst>
      </pc:sldChg>
      <pc:sldChg chg="del">
        <pc:chgData name="Clifton Morris" userId="9efacd75-f5ce-4cd6-9e94-ef85ee342bd1" providerId="ADAL" clId="{21418DEB-8FC6-4D4F-B7B2-C389CCFDF01D}" dt="2020-04-07T16:01:31.907" v="4" actId="2696"/>
        <pc:sldMkLst>
          <pc:docMk/>
          <pc:sldMk cId="21783703" sldId="319"/>
        </pc:sldMkLst>
      </pc:sldChg>
      <pc:sldChg chg="del">
        <pc:chgData name="Clifton Morris" userId="9efacd75-f5ce-4cd6-9e94-ef85ee342bd1" providerId="ADAL" clId="{21418DEB-8FC6-4D4F-B7B2-C389CCFDF01D}" dt="2020-04-07T16:01:44.532" v="5" actId="2696"/>
        <pc:sldMkLst>
          <pc:docMk/>
          <pc:sldMk cId="3360205817" sldId="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C8827-5C36-4069-BB26-BDB0CFD00F70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414BE-6760-4035-8096-2890E2C2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14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0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6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66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5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4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8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5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8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2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4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5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DF1B3-84ED-1A4A-A5E2-67B7820201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D8EA9-83C7-2A40-963C-9206A057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Waves in Matter</a:t>
            </a:r>
          </a:p>
          <a:p>
            <a:pPr marL="0" indent="0">
              <a:buNone/>
            </a:pPr>
            <a:r>
              <a:rPr lang="en-US" sz="1800" dirty="0">
                <a:latin typeface="Helvetica Light"/>
              </a:rPr>
              <a:t>Waves are produced by something that vibrates, and they carry energy from one place to another. </a:t>
            </a:r>
          </a:p>
          <a:p>
            <a:r>
              <a:rPr lang="en-US" sz="1800" dirty="0">
                <a:latin typeface="Helvetica Light"/>
              </a:rPr>
              <a:t>Look at the sound wave and the water wave. </a:t>
            </a:r>
          </a:p>
          <a:p>
            <a:r>
              <a:rPr lang="en-US" sz="1800" dirty="0">
                <a:latin typeface="Helvetica Light"/>
              </a:rPr>
              <a:t>Both waves are moving through matter.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3505200"/>
            <a:ext cx="493395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722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Electromagnetic Waves</a:t>
            </a:r>
          </a:p>
          <a:p>
            <a:pPr marL="0" indent="0">
              <a:buNone/>
            </a:pPr>
            <a:r>
              <a:rPr lang="en-US" sz="1800" b="1" dirty="0">
                <a:latin typeface="Helvetica Light"/>
              </a:rPr>
              <a:t>Electromagnetic waves </a:t>
            </a:r>
            <a:r>
              <a:rPr lang="en-US" sz="1800" dirty="0">
                <a:latin typeface="Helvetica Light"/>
              </a:rPr>
              <a:t>are made by vibrating electric charges and can travel through space where matter is not present. </a:t>
            </a:r>
          </a:p>
          <a:p>
            <a:r>
              <a:rPr lang="en-US" sz="1800" dirty="0">
                <a:latin typeface="Helvetica Light"/>
              </a:rPr>
              <a:t>Instead of transferring energy from particle to particle, electromagnetic waves travel by transferring energy between vibrating electric fields and magnetic fields.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16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Electric and Magnetic Fields</a:t>
            </a:r>
          </a:p>
          <a:p>
            <a:pPr marL="0" indent="0">
              <a:buNone/>
            </a:pPr>
            <a:r>
              <a:rPr lang="en-US" sz="1800" dirty="0">
                <a:latin typeface="Helvetica Light"/>
              </a:rPr>
              <a:t>Electric charges are surrounded by electric fields.</a:t>
            </a:r>
          </a:p>
          <a:p>
            <a:r>
              <a:rPr lang="en-US" sz="1800" dirty="0">
                <a:latin typeface="Helvetica Light"/>
              </a:rPr>
              <a:t>An electric field enables charges to exert forces on each other even when they are far apart. </a:t>
            </a:r>
          </a:p>
          <a:p>
            <a:r>
              <a:rPr lang="en-US" sz="1800" dirty="0">
                <a:latin typeface="Helvetica Light"/>
              </a:rPr>
              <a:t>An electric field exists around an electric charge even if the space around it contains no matter.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3353581"/>
            <a:ext cx="2959100" cy="286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52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Electric and Magnetic Fields</a:t>
            </a:r>
          </a:p>
          <a:p>
            <a:pPr marL="0" indent="0">
              <a:buNone/>
            </a:pPr>
            <a:r>
              <a:rPr lang="en-US" sz="1800" dirty="0">
                <a:latin typeface="Helvetica Light"/>
              </a:rPr>
              <a:t>All magnets are surrounded by a magnetic field.</a:t>
            </a:r>
          </a:p>
          <a:p>
            <a:r>
              <a:rPr lang="en-US" sz="1800" dirty="0">
                <a:latin typeface="Helvetica Light"/>
              </a:rPr>
              <a:t>A magnetic field enables magnets to exert a magnetic force on each other, even when they are far apart.</a:t>
            </a:r>
          </a:p>
          <a:p>
            <a:r>
              <a:rPr lang="en-US" sz="1800" dirty="0">
                <a:latin typeface="Helvetica Light"/>
              </a:rPr>
              <a:t>Magnetic fields exist around magnets even if the space around the magnet contains no matter.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" b="2744"/>
          <a:stretch>
            <a:fillRect/>
          </a:stretch>
        </p:blipFill>
        <p:spPr bwMode="auto">
          <a:xfrm>
            <a:off x="2562225" y="3455387"/>
            <a:ext cx="3200400" cy="27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20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Magnetic Fields and Moving Charges</a:t>
            </a:r>
          </a:p>
          <a:p>
            <a:r>
              <a:rPr lang="en-US" sz="1800" dirty="0">
                <a:latin typeface="Helvetica Light"/>
              </a:rPr>
              <a:t>Moving electric charges are surrounded by magnetic fields.</a:t>
            </a:r>
          </a:p>
          <a:p>
            <a:r>
              <a:rPr lang="en-US" sz="1800" dirty="0">
                <a:latin typeface="Helvetica Light"/>
              </a:rPr>
              <a:t>An electric current flowing through a wire is surrounded by a magnetic field, as shown.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3027363"/>
            <a:ext cx="4737100" cy="321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83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Changing Electric and Magnetic Fields</a:t>
            </a:r>
          </a:p>
          <a:p>
            <a:r>
              <a:rPr lang="en-US" sz="1800" dirty="0">
                <a:latin typeface="Helvetica Light"/>
              </a:rPr>
              <a:t>A changing magnetic field creates a changing electric field.</a:t>
            </a:r>
          </a:p>
          <a:p>
            <a:r>
              <a:rPr lang="en-US" sz="1800" dirty="0">
                <a:latin typeface="Helvetica Light"/>
              </a:rPr>
              <a:t>The reverse is also true—a changing electric field creates a changing magnetic field.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2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Making Electromagnetic Waves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Helvetica Light"/>
              </a:rPr>
              <a:t>Electromagnetic waves are produced when something vibrates—an electric charge that moves back and forth. 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When an electric charge vibrates, the electric field around it changes. 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Because the electric charge is in motion, it also has a magnetic field around it.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This magnetic field also changes as the charge vibrates.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As a result, the vibrating electric charge is surrounded by changing electric and magnetic fields.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65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2259337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Making Electromagnetic Waves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A vibrating electric charge creates an electromagnetic wave that travels outward in all directions from the charge. 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The wave in only one direction is shown here.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Because the electric and magnetic fields vibrate at right angles to the direction the wave travels, an electromagnetic wave is a transverse wave.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199" y="3384665"/>
            <a:ext cx="4683761" cy="30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182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 Speed</a:t>
            </a:r>
          </a:p>
          <a:p>
            <a:pPr marL="0" indent="0">
              <a:buNone/>
            </a:pPr>
            <a:r>
              <a:rPr lang="en-US" sz="1800" dirty="0">
                <a:latin typeface="Helvetica Light"/>
              </a:rPr>
              <a:t>All electromagnetic waves travel at 300,000 km/s in the vacuum of space. </a:t>
            </a:r>
          </a:p>
          <a:p>
            <a:r>
              <a:rPr lang="en-US" sz="1800" dirty="0">
                <a:latin typeface="Helvetica Light"/>
              </a:rPr>
              <a:t>The speed of electromagnetic waves in space is usually called the “speed of light.”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28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318135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 Speed</a:t>
            </a:r>
          </a:p>
          <a:p>
            <a:r>
              <a:rPr lang="en-US" sz="1800" dirty="0">
                <a:latin typeface="Helvetica Light"/>
              </a:rPr>
              <a:t>Nothing travels faster than the speed of light. </a:t>
            </a:r>
          </a:p>
          <a:p>
            <a:r>
              <a:rPr lang="en-US" sz="1800" dirty="0">
                <a:latin typeface="Helvetica Light"/>
              </a:rPr>
              <a:t>In matter, the speed of electromagnetic waves depends on the material they travel through.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880" y="1684338"/>
            <a:ext cx="4119245" cy="459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970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Wavelength and Frequency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Helvetica Light"/>
              </a:rPr>
              <a:t>The wavelength of an electromagnetic wave is the distance from one crest to another.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Helvetica Light"/>
              </a:rPr>
              <a:t>The frequency of any wave is the number of wavelengths that pass a point in 1 s.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50" y="2851176"/>
            <a:ext cx="4975226" cy="334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Wavelength and Frequency</a:t>
            </a:r>
          </a:p>
          <a:p>
            <a:r>
              <a:rPr lang="en-US" sz="1800" dirty="0">
                <a:latin typeface="Helvetica Light"/>
              </a:rPr>
              <a:t>The frequency of an electromagnetic wave also equals the frequency of the vibrating charge that produces the wave. </a:t>
            </a:r>
          </a:p>
          <a:p>
            <a:r>
              <a:rPr lang="en-US" sz="1800" dirty="0">
                <a:latin typeface="Helvetica Light"/>
              </a:rPr>
              <a:t>This frequency is the number of vibrations, or back and forth movements, of the charge in one second. </a:t>
            </a:r>
          </a:p>
          <a:p>
            <a:r>
              <a:rPr lang="en-US" sz="1800" dirty="0">
                <a:latin typeface="Helvetica Light"/>
              </a:rPr>
              <a:t>As the frequency increases, the wavelength becomes smaller.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77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Matter and Electromagnetic Waves</a:t>
            </a:r>
          </a:p>
          <a:p>
            <a:pPr marL="0" indent="0">
              <a:buNone/>
            </a:pPr>
            <a:r>
              <a:rPr lang="en-US" sz="1800" dirty="0">
                <a:latin typeface="Helvetica Light"/>
              </a:rPr>
              <a:t>All objects emit electromagnetic waves.</a:t>
            </a:r>
          </a:p>
          <a:p>
            <a:r>
              <a:rPr lang="en-US" sz="1800" dirty="0">
                <a:latin typeface="Helvetica Light"/>
              </a:rPr>
              <a:t>The wavelengths of the emitted waves become shorter as the temperature of the material increases.</a:t>
            </a:r>
          </a:p>
          <a:p>
            <a:r>
              <a:rPr lang="en-US" sz="1800" dirty="0">
                <a:latin typeface="Helvetica Light"/>
              </a:rPr>
              <a:t>As an electromagnetic wave moves, its electric and magnetic fields encounter objects.</a:t>
            </a:r>
          </a:p>
          <a:p>
            <a:r>
              <a:rPr lang="en-US" sz="1800" dirty="0">
                <a:latin typeface="Helvetica Light"/>
              </a:rPr>
              <a:t>These vibrating fields can exert forces on charged particles and magnetic materials, causing them to move.</a:t>
            </a:r>
          </a:p>
          <a:p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1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Matter and Electromagnetic Waves</a:t>
            </a:r>
          </a:p>
          <a:p>
            <a:r>
              <a:rPr lang="en-US" sz="1800" dirty="0">
                <a:latin typeface="Helvetica Light"/>
              </a:rPr>
              <a:t>For example, electromagnetic waves from the Sun cause particles in the asphalt to vibrate and gain energy.</a:t>
            </a:r>
          </a:p>
          <a:p>
            <a:r>
              <a:rPr lang="en-US" sz="1800" dirty="0">
                <a:latin typeface="Helvetica Light"/>
              </a:rPr>
              <a:t>The energy carried by an electromagnetic wave is called radiant energy.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5" y="2901948"/>
            <a:ext cx="4578350" cy="338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425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Waves and Particles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Helvetica Light"/>
              </a:rPr>
              <a:t>The difference between a wave and a particle might seem obvious—a wave is a disturbance that carries energy, and a particle is a piece of matter.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However, in reality the difference is not so clear. 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In 1887, Heinrich Hertz found that by shining light on a metal, electrons were ejected from the metal.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Helvetica Light"/>
              </a:rPr>
              <a:t>Hertz found that whether or not electrons were ejected depended on the frequency of the light and not the amplitude. </a:t>
            </a:r>
          </a:p>
          <a:p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21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Waves and Particles</a:t>
            </a:r>
          </a:p>
          <a:p>
            <a:r>
              <a:rPr lang="en-US" sz="1800" dirty="0">
                <a:latin typeface="Helvetica Light"/>
              </a:rPr>
              <a:t>Because the energy carried by a wave depends on its amplitude and not its frequency, this result was mysterious.</a:t>
            </a:r>
          </a:p>
          <a:p>
            <a:r>
              <a:rPr lang="en-US" sz="1800" dirty="0">
                <a:latin typeface="Helvetica Light"/>
              </a:rPr>
              <a:t>Years later, Albert Einstein provided an explanation—electromagnetic waves can behave as a particle, called a </a:t>
            </a:r>
            <a:r>
              <a:rPr lang="en-US" sz="1800" b="1" dirty="0">
                <a:latin typeface="Helvetica Light"/>
              </a:rPr>
              <a:t>photon</a:t>
            </a:r>
            <a:r>
              <a:rPr lang="en-US" sz="1800" dirty="0">
                <a:latin typeface="Helvetica Light"/>
              </a:rPr>
              <a:t>, whose energy depends on the frequency of the waves.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42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Particles as Waves</a:t>
            </a:r>
          </a:p>
          <a:p>
            <a:pPr marL="0" indent="0">
              <a:buNone/>
            </a:pPr>
            <a:r>
              <a:rPr lang="en-US" sz="1800" dirty="0">
                <a:latin typeface="Helvetica Light"/>
              </a:rPr>
              <a:t>Because electromagnetic waves could behave as a particle, others wondered whether matter could behave as a wave.</a:t>
            </a:r>
          </a:p>
          <a:p>
            <a:r>
              <a:rPr lang="en-US" sz="1800" dirty="0">
                <a:latin typeface="Helvetica Light"/>
              </a:rPr>
              <a:t>If a beam of electrons were sprayed at two tiny slits, you might expect that the electrons would strike only the area behind the slits, like the spray paint.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0" b="6380"/>
          <a:stretch>
            <a:fillRect/>
          </a:stretch>
        </p:blipFill>
        <p:spPr bwMode="auto">
          <a:xfrm>
            <a:off x="1854200" y="3502023"/>
            <a:ext cx="4873783" cy="230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05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Particles as Waves</a:t>
            </a:r>
          </a:p>
          <a:p>
            <a:r>
              <a:rPr lang="en-US" sz="1800" dirty="0">
                <a:latin typeface="Helvetica Light"/>
              </a:rPr>
              <a:t>Instead, it was found that the electrons formed an interference pattern. </a:t>
            </a:r>
          </a:p>
          <a:p>
            <a:r>
              <a:rPr lang="en-US" sz="1800" dirty="0">
                <a:latin typeface="Helvetica Light"/>
              </a:rPr>
              <a:t>This type of pattern is produced by waves when they pass through two slits and interfere with each other.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8" b="6668"/>
          <a:stretch>
            <a:fillRect/>
          </a:stretch>
        </p:blipFill>
        <p:spPr bwMode="auto">
          <a:xfrm>
            <a:off x="1612900" y="3413125"/>
            <a:ext cx="5539904" cy="225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170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5328"/>
            <a:ext cx="8229600" cy="4685576"/>
          </a:xfrm>
        </p:spPr>
        <p:txBody>
          <a:bodyPr lIns="0" tIns="0" rIns="0" bIns="0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latin typeface="Helvetica"/>
                <a:cs typeface="Helvetica"/>
              </a:rPr>
              <a:t>Particles as Waves</a:t>
            </a:r>
          </a:p>
          <a:p>
            <a:r>
              <a:rPr lang="en-US" sz="1800" dirty="0">
                <a:latin typeface="Helvetica Light"/>
              </a:rPr>
              <a:t>Water waves produce an interference pattern after passing through two openings.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r>
              <a:rPr lang="en-US" sz="1800" dirty="0">
                <a:latin typeface="Helvetica Light"/>
              </a:rPr>
              <a:t>It is now known that all particles, not only electrons, can behave like waves. </a:t>
            </a: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  <a:p>
            <a:pPr marL="0" indent="0">
              <a:buNone/>
            </a:pPr>
            <a:endParaRPr lang="en-US" sz="1800" dirty="0">
              <a:latin typeface="Helvetica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6360160"/>
            <a:ext cx="8301876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/>
                <a:cs typeface="Helvetica Light"/>
              </a:rPr>
              <a:t>What are electromagnetic waves?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360160"/>
            <a:ext cx="1270000" cy="2743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Copyright © McGraw-Hill Education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160"/>
          </a:xfrm>
          <a:prstGeom prst="rect">
            <a:avLst/>
          </a:prstGeom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4" y="2505074"/>
            <a:ext cx="4562475" cy="229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663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3344C8A422464D8650213EBDB3D5FF" ma:contentTypeVersion="8" ma:contentTypeDescription="Create a new document." ma:contentTypeScope="" ma:versionID="0edf7de654970200b4f61d9a40113bb0">
  <xsd:schema xmlns:xsd="http://www.w3.org/2001/XMLSchema" xmlns:xs="http://www.w3.org/2001/XMLSchema" xmlns:p="http://schemas.microsoft.com/office/2006/metadata/properties" xmlns:ns3="c835227b-3cca-4be7-90b9-6118b57e4bff" targetNamespace="http://schemas.microsoft.com/office/2006/metadata/properties" ma:root="true" ma:fieldsID="20ecb3e0a1ae91aa7d42e70286ca5468" ns3:_="">
    <xsd:import namespace="c835227b-3cca-4be7-90b9-6118b57e4bf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5227b-3cca-4be7-90b9-6118b57e4b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5EA8C4-A65C-42D3-BF10-0F82DA3153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C80F38-DA95-4206-970E-11DC96E998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5227b-3cca-4be7-90b9-6118b57e4b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1EAF1C-8CC0-477F-9B25-5C55B8E088B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1051</Words>
  <Application>Microsoft Office PowerPoint</Application>
  <PresentationFormat>On-screen Show (4:3)</PresentationFormat>
  <Paragraphs>276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Helvetica</vt:lpstr>
      <vt:lpstr>Helvetica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McGraw Hill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</dc:title>
  <dc:creator>gatekeeper</dc:creator>
  <cp:lastModifiedBy>Clifton Morris</cp:lastModifiedBy>
  <cp:revision>112</cp:revision>
  <cp:lastPrinted>2013-07-12T17:01:47Z</cp:lastPrinted>
  <dcterms:created xsi:type="dcterms:W3CDTF">2013-07-09T14:24:31Z</dcterms:created>
  <dcterms:modified xsi:type="dcterms:W3CDTF">2020-04-07T16:01:55Z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0x010100973344C8A422464D8650213EBDB3D5FF</vt:lpwstr>
  </property>
</Properties>
</file>